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66" r:id="rId5"/>
    <p:sldId id="257" r:id="rId6"/>
    <p:sldId id="260" r:id="rId7"/>
    <p:sldId id="259" r:id="rId8"/>
    <p:sldId id="261" r:id="rId9"/>
    <p:sldId id="258" r:id="rId10"/>
    <p:sldId id="262" r:id="rId11"/>
    <p:sldId id="263" r:id="rId1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5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92B69FB-80E5-4554-8B46-196AEC95D829}" type="datetimeFigureOut">
              <a:rPr lang="pt-BR" smtClean="0"/>
              <a:t>26/07/2025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pt-BR"/>
          </a:p>
        </p:txBody>
      </p:sp>
      <p:sp>
        <p:nvSpPr>
          <p:cNvPr id="10" name="Retângu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ângu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ector reto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ector reto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ângu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31BE940-8C9B-4EDC-87FE-01B6C04787FE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92B69FB-80E5-4554-8B46-196AEC95D829}" type="datetimeFigureOut">
              <a:rPr lang="pt-BR" smtClean="0"/>
              <a:t>26/07/2025</a:t>
            </a:fld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31BE940-8C9B-4EDC-87FE-01B6C04787F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92B69FB-80E5-4554-8B46-196AEC95D829}" type="datetimeFigureOut">
              <a:rPr lang="pt-BR" smtClean="0"/>
              <a:t>26/07/2025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pt-BR"/>
          </a:p>
        </p:txBody>
      </p:sp>
      <p:sp>
        <p:nvSpPr>
          <p:cNvPr id="9" name="Retângu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ector reto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ector reto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ângu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ector reto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31BE940-8C9B-4EDC-87FE-01B6C04787FE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B69FB-80E5-4554-8B46-196AEC95D829}" type="datetimeFigureOut">
              <a:rPr lang="pt-BR" smtClean="0"/>
              <a:t>26/07/2025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BE940-8C9B-4EDC-87FE-01B6C04787FE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B69FB-80E5-4554-8B46-196AEC95D829}" type="datetimeFigureOut">
              <a:rPr lang="pt-BR" smtClean="0"/>
              <a:t>26/07/2025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BE940-8C9B-4EDC-87FE-01B6C04787FE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14" name="Espaço Reservado para Tex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92B69FB-80E5-4554-8B46-196AEC95D829}" type="datetimeFigureOut">
              <a:rPr lang="pt-BR" smtClean="0"/>
              <a:t>26/07/2025</a:t>
            </a:fld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31BE940-8C9B-4EDC-87FE-01B6C04787F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B69FB-80E5-4554-8B46-196AEC95D829}" type="datetimeFigureOut">
              <a:rPr lang="pt-BR" smtClean="0"/>
              <a:t>26/07/2025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BE940-8C9B-4EDC-87FE-01B6C04787F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ço Reservado para Conteúd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21" name="Espaço Reservado para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92B69FB-80E5-4554-8B46-196AEC95D829}" type="datetimeFigureOut">
              <a:rPr lang="pt-BR" smtClean="0"/>
              <a:t>26/07/2025</a:t>
            </a:fld>
            <a:endParaRPr lang="pt-BR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31BE940-8C9B-4EDC-87FE-01B6C04787FE}" type="slidenum">
              <a:rPr lang="pt-BR" smtClean="0"/>
              <a:t>‹nº›</a:t>
            </a:fld>
            <a:endParaRPr lang="pt-BR"/>
          </a:p>
        </p:txBody>
      </p:sp>
      <p:sp>
        <p:nvSpPr>
          <p:cNvPr id="23" name="Espaço Reservado para Rodap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t-BR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ector reto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ço Reservado para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92B69FB-80E5-4554-8B46-196AEC95D829}" type="datetimeFigureOut">
              <a:rPr lang="pt-BR" smtClean="0"/>
              <a:t>26/07/2025</a:t>
            </a:fld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31BE940-8C9B-4EDC-87FE-01B6C04787FE}" type="slidenum">
              <a:rPr lang="pt-BR" smtClean="0"/>
              <a:t>‹nº›</a:t>
            </a:fld>
            <a:endParaRPr lang="pt-BR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B69FB-80E5-4554-8B46-196AEC95D829}" type="datetimeFigureOut">
              <a:rPr lang="pt-BR" smtClean="0"/>
              <a:t>26/07/2025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BE940-8C9B-4EDC-87FE-01B6C04787F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B69FB-80E5-4554-8B46-196AEC95D829}" type="datetimeFigureOut">
              <a:rPr lang="pt-BR" smtClean="0"/>
              <a:t>26/07/2025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BE940-8C9B-4EDC-87FE-01B6C04787F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92B69FB-80E5-4554-8B46-196AEC95D829}" type="datetimeFigureOut">
              <a:rPr lang="pt-BR" smtClean="0"/>
              <a:t>26/07/2025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31BE940-8C9B-4EDC-87FE-01B6C04787F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dministracao@lnsa.org.br" TargetMode="External"/><Relationship Id="rId2" Type="http://schemas.openxmlformats.org/officeDocument/2006/relationships/hyperlink" Target="http://www.lnsa.org.br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LAR NOSSA SENHORA DA ANUNCIAÇÃO</a:t>
            </a:r>
          </a:p>
        </p:txBody>
      </p:sp>
      <p:sp>
        <p:nvSpPr>
          <p:cNvPr id="3" name="Subtítulo 2"/>
          <p:cNvSpPr>
            <a:spLocks noGrp="1"/>
          </p:cNvSpPr>
          <p:nvPr>
            <p:ph sz="quarter" idx="1"/>
          </p:nvPr>
        </p:nvSpPr>
        <p:spPr>
          <a:xfrm>
            <a:off x="457200" y="5589240"/>
            <a:ext cx="7467600" cy="884712"/>
          </a:xfrm>
        </p:spPr>
        <p:txBody>
          <a:bodyPr>
            <a:normAutofit lnSpcReduction="10000"/>
          </a:bodyPr>
          <a:lstStyle/>
          <a:p>
            <a:r>
              <a:rPr lang="pt-BR" dirty="0">
                <a:hlinkClick r:id="rId2"/>
              </a:rPr>
              <a:t>www.lnsa.org.br</a:t>
            </a:r>
            <a:endParaRPr lang="pt-BR" dirty="0"/>
          </a:p>
          <a:p>
            <a:r>
              <a:rPr lang="pt-BR" dirty="0">
                <a:hlinkClick r:id="rId3"/>
              </a:rPr>
              <a:t>Adm.abpg@lnsa.org.br</a:t>
            </a:r>
            <a:r>
              <a:rPr lang="pt-BR" dirty="0"/>
              <a:t> </a:t>
            </a:r>
          </a:p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6162ADC-8089-47A5-839B-7C4E00693D1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132" y="1949450"/>
            <a:ext cx="3467735" cy="295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B22E4F-D4AC-A014-E6CA-12C070C46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dirty="0"/>
              <a:t>LAR NOSSA SENHORA DA ANUNCIAÇÃO 40 ANOS DE ATUAÇÃO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5F6FEE-84A2-71B4-F589-450F1497397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pt-BR" dirty="0"/>
              <a:t>O Lar Nossa Senhora da Anunciação possui uma história de mais de 40 anos oferecendo serviços de proteção e garantia de direitos em regime de abrigo para pessoas em situação de vulnerabilidade, sendo crianças e adolescentes e pessoas portadoras de deficiência, tendo nos últimos 25 anos voltadas as suas ações, exclusivamente para o atendimento de pessoas portadoras de deficiências. </a:t>
            </a:r>
          </a:p>
          <a:p>
            <a:pPr algn="just"/>
            <a:r>
              <a:rPr lang="pt-BR" dirty="0"/>
              <a:t>Nesta caminhada diversos fatos fazem do Lar Nossa Senhora da Anunciação uma história contemplada por transformações que retratam seus objetivos focados no bem estar das pessoas assistidas pela estrutura e no comprometimento com o aperfeiçoamento da qualidade dos serviços prestados aos abrigados. 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88903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02732-E56B-6081-AB76-BB62B4BFC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61D6E8-6E7E-AE7E-FC6D-330D22C3D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dirty="0"/>
              <a:t>LAR NOSSA SENHORA DA ANUNCIAÇÃO 40 ANOS DE ATUAÇÃO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F1084C0-96EF-290A-D74E-D59A582AFFE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/>
              <a:t>Situado a Rua Benemérita Bertha </a:t>
            </a:r>
            <a:r>
              <a:rPr lang="pt-BR" dirty="0" err="1"/>
              <a:t>Eckel</a:t>
            </a:r>
            <a:r>
              <a:rPr lang="pt-BR" dirty="0"/>
              <a:t> </a:t>
            </a:r>
            <a:r>
              <a:rPr lang="pt-BR" dirty="0" err="1"/>
              <a:t>Reitmeyer</a:t>
            </a:r>
            <a:r>
              <a:rPr lang="pt-BR" dirty="0"/>
              <a:t>, 260 no bairro Vila Nova em Mafra/SC, </a:t>
            </a:r>
          </a:p>
          <a:p>
            <a:pPr algn="just"/>
            <a:r>
              <a:rPr lang="pt-BR" dirty="0"/>
              <a:t>O LAR, como é habitualmente chamado, tem como mantenedora a Associação Beneficente Professora Georgete. </a:t>
            </a:r>
          </a:p>
          <a:p>
            <a:pPr algn="just"/>
            <a:r>
              <a:rPr lang="pt-BR" dirty="0"/>
              <a:t>Fundada em 12 de outubro de 1984, pela prof.ª Georgete Anita </a:t>
            </a:r>
            <a:r>
              <a:rPr lang="pt-BR" dirty="0" err="1"/>
              <a:t>Reitmeyer</a:t>
            </a:r>
            <a:r>
              <a:rPr lang="pt-BR" dirty="0"/>
              <a:t> </a:t>
            </a:r>
            <a:r>
              <a:rPr lang="pt-BR" i="1" dirty="0"/>
              <a:t>(in memoriam), </a:t>
            </a:r>
          </a:p>
          <a:p>
            <a:pPr algn="just"/>
            <a:r>
              <a:rPr lang="pt-BR" dirty="0"/>
              <a:t>Em 2002 com o inicio das atividades da Casa de Passagem (abrigo municipal) no município de Mafra, a entidade canalizou suas atividades ao atendimento das pessoas com deficiência.</a:t>
            </a:r>
            <a:endParaRPr lang="pt-BR" i="1" dirty="0"/>
          </a:p>
        </p:txBody>
      </p:sp>
    </p:spTree>
    <p:extLst>
      <p:ext uri="{BB962C8B-B14F-4D97-AF65-F5344CB8AC3E}">
        <p14:creationId xmlns:p14="http://schemas.microsoft.com/office/powerpoint/2010/main" val="348477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900CE-3892-6830-4C38-9DCD6A2F9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F50AA5-A480-DBF2-BFA6-0757B6EE1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dirty="0"/>
              <a:t>LAR NOSSA SENHORA DA ANUNCIAÇÃO 40 ANOS DE ATUAÇÃO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670B880-069C-8141-BDE6-87ADF8A37B7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Fundada em 12 de outubro de 1984, sua primeira sede foi em uma casa doada pela Rede Ferroviária. </a:t>
            </a:r>
          </a:p>
          <a:p>
            <a:r>
              <a:rPr lang="pt-BR" dirty="0"/>
              <a:t>Em dezembro de 1991 o Lar se instalou nas antigas dependências da Escola Especial Irmã Inês (APAE) de Mafra, </a:t>
            </a:r>
          </a:p>
          <a:p>
            <a:r>
              <a:rPr lang="pt-BR" dirty="0"/>
              <a:t>Em 1995 foi dado início a construção de sua sede definitiva, sendo que a inauguração se deu em 27 de setembro de 1996.</a:t>
            </a:r>
          </a:p>
          <a:p>
            <a:r>
              <a:rPr lang="pt-BR" dirty="0"/>
              <a:t>No ano de 1997 o Lar iniciou o processo de mudanças e organização administrativa</a:t>
            </a:r>
            <a:endParaRPr lang="pt-BR" i="1" dirty="0"/>
          </a:p>
        </p:txBody>
      </p:sp>
    </p:spTree>
    <p:extLst>
      <p:ext uri="{BB962C8B-B14F-4D97-AF65-F5344CB8AC3E}">
        <p14:creationId xmlns:p14="http://schemas.microsoft.com/office/powerpoint/2010/main" val="1837122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Documentos e Títulos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8229600" cy="5688632"/>
          </a:xfrm>
        </p:spPr>
        <p:txBody>
          <a:bodyPr>
            <a:normAutofit fontScale="77500" lnSpcReduction="20000"/>
          </a:bodyPr>
          <a:lstStyle/>
          <a:p>
            <a:r>
              <a:rPr lang="pt-BR" dirty="0"/>
              <a:t>Título da Utilidade Pública Federal (Lei nº 91/35): </a:t>
            </a:r>
          </a:p>
          <a:p>
            <a:r>
              <a:rPr lang="pt-BR" b="1" dirty="0"/>
              <a:t>Processo nº 08000.005258/2001-01 - DOU de 24/07/2001</a:t>
            </a:r>
            <a:endParaRPr lang="pt-BR" dirty="0"/>
          </a:p>
          <a:p>
            <a:r>
              <a:rPr lang="pt-BR" dirty="0"/>
              <a:t>- Atestado de Registro de Entidade Beneficente de Assistência Social(Lei nº8.742/93): </a:t>
            </a:r>
          </a:p>
          <a:p>
            <a:r>
              <a:rPr lang="pt-BR" b="1" dirty="0"/>
              <a:t>Resolução nº 122 de 20/05/1999- DOU de 21/05/1999</a:t>
            </a:r>
            <a:endParaRPr lang="pt-BR" dirty="0"/>
          </a:p>
          <a:p>
            <a:r>
              <a:rPr lang="pt-BR" dirty="0"/>
              <a:t>- Certificado de Entidade Beneficente de Assistência Social(Lei nº8.742/93):</a:t>
            </a:r>
          </a:p>
          <a:p>
            <a:r>
              <a:rPr lang="pt-BR" b="1" dirty="0"/>
              <a:t>Portaria SNAS/MDS nº 142/2012 – DOU de 14/11/2013</a:t>
            </a:r>
            <a:endParaRPr lang="pt-BR" dirty="0"/>
          </a:p>
          <a:p>
            <a:r>
              <a:rPr lang="pt-BR" dirty="0"/>
              <a:t>- Isenção de Contribuições Sociais – INSS</a:t>
            </a:r>
          </a:p>
          <a:p>
            <a:r>
              <a:rPr lang="pt-BR" b="1" dirty="0"/>
              <a:t>Ato Declaratório nº 35355.000218/2002-07</a:t>
            </a:r>
            <a:endParaRPr lang="pt-BR" dirty="0"/>
          </a:p>
          <a:p>
            <a:r>
              <a:rPr lang="pt-BR" dirty="0"/>
              <a:t>- Título de Utilidade Pública Estadual: </a:t>
            </a:r>
          </a:p>
          <a:p>
            <a:r>
              <a:rPr lang="pt-BR" b="1" dirty="0"/>
              <a:t>Lei nº 10.401 de 29/04/1997</a:t>
            </a:r>
            <a:endParaRPr lang="pt-BR" dirty="0"/>
          </a:p>
          <a:p>
            <a:r>
              <a:rPr lang="pt-BR" dirty="0"/>
              <a:t>- Título de Utilidade Pública Municipal: </a:t>
            </a:r>
          </a:p>
          <a:p>
            <a:r>
              <a:rPr lang="pt-BR" b="1" dirty="0"/>
              <a:t>Lei nº 1.714 de 12/06/1991</a:t>
            </a:r>
            <a:endParaRPr lang="pt-BR" dirty="0"/>
          </a:p>
          <a:p>
            <a:r>
              <a:rPr lang="pt-BR" dirty="0"/>
              <a:t>- Registro no Conselho Municipal de Assistência Social:</a:t>
            </a:r>
          </a:p>
          <a:p>
            <a:r>
              <a:rPr lang="pt-BR" b="1" dirty="0"/>
              <a:t>Inscrição nº 003/1998</a:t>
            </a:r>
            <a:endParaRPr lang="pt-BR" dirty="0"/>
          </a:p>
          <a:p>
            <a:r>
              <a:rPr lang="pt-BR" dirty="0"/>
              <a:t>- Registro no Conselho Municipal dos Direitos da Criança e do Adolescente:</a:t>
            </a:r>
          </a:p>
          <a:p>
            <a:r>
              <a:rPr lang="pt-BR" b="1" dirty="0"/>
              <a:t>Inscrição nº 008</a:t>
            </a:r>
            <a:endParaRPr lang="pt-BR" dirty="0"/>
          </a:p>
          <a:p>
            <a:endParaRPr lang="pt-B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PÚBLICO ALVO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Atendimento a pessoas com deficiência em regime de abrigo, devido ao fato de se encontrarem em situação de risco pessoal e social.</a:t>
            </a:r>
          </a:p>
          <a:p>
            <a:r>
              <a:rPr lang="pt-BR" dirty="0"/>
              <a:t>A capacidade de atendimento da Instituição é de 12 pessoas em período integral e de até 15 pessoas em período diurno, atualmente estão sendo atendidas 12 pessoas em período integral.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Atividades da Entidade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Atividades Culturais, Artísticas e </a:t>
            </a:r>
            <a:r>
              <a:rPr lang="pt-BR" dirty="0" err="1"/>
              <a:t>Laborativas</a:t>
            </a:r>
            <a:endParaRPr lang="pt-BR" dirty="0"/>
          </a:p>
          <a:p>
            <a:pPr lvl="0"/>
            <a:r>
              <a:rPr lang="pt-BR" dirty="0"/>
              <a:t>Atividades Recreativas</a:t>
            </a:r>
          </a:p>
          <a:p>
            <a:pPr lvl="0"/>
            <a:r>
              <a:rPr lang="pt-BR" dirty="0"/>
              <a:t>Atividades Sociais</a:t>
            </a:r>
          </a:p>
          <a:p>
            <a:pPr lvl="0"/>
            <a:r>
              <a:rPr lang="pt-BR" dirty="0"/>
              <a:t>Serviços oferecidos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Recursos Humanos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3629000"/>
          </a:xfrm>
        </p:spPr>
        <p:txBody>
          <a:bodyPr>
            <a:normAutofit fontScale="85000" lnSpcReduction="10000"/>
          </a:bodyPr>
          <a:lstStyle/>
          <a:p>
            <a:r>
              <a:rPr lang="pt-BR" dirty="0"/>
              <a:t>Funcionários: 					14</a:t>
            </a:r>
          </a:p>
          <a:p>
            <a:r>
              <a:rPr lang="pt-BR" dirty="0"/>
              <a:t>Estagiários Remunerados:</a:t>
            </a:r>
            <a:r>
              <a:rPr lang="pt-BR" b="1" dirty="0"/>
              <a:t> 		</a:t>
            </a:r>
            <a:r>
              <a:rPr lang="pt-BR" dirty="0"/>
              <a:t>		00</a:t>
            </a:r>
          </a:p>
          <a:p>
            <a:r>
              <a:rPr lang="pt-BR" dirty="0"/>
              <a:t>OSCIP - Diretores Remunerados: 			00</a:t>
            </a:r>
          </a:p>
          <a:p>
            <a:r>
              <a:rPr lang="pt-BR" b="1" dirty="0"/>
              <a:t>Total de Pessoal Ocupado Assalariado: 		14</a:t>
            </a:r>
            <a:endParaRPr lang="pt-BR" dirty="0"/>
          </a:p>
          <a:p>
            <a:r>
              <a:rPr lang="pt-BR" dirty="0"/>
              <a:t>Voluntários Permanentes: 				01</a:t>
            </a:r>
          </a:p>
          <a:p>
            <a:r>
              <a:rPr lang="pt-BR" dirty="0"/>
              <a:t>Voluntários Eventuais: 				00</a:t>
            </a:r>
          </a:p>
          <a:p>
            <a:r>
              <a:rPr lang="pt-BR" dirty="0"/>
              <a:t>Estagiários Não Remunerados: 			00</a:t>
            </a:r>
          </a:p>
          <a:p>
            <a:r>
              <a:rPr lang="pt-BR" b="1" dirty="0"/>
              <a:t>Total de Pessoal Ocupado Não Remunerado: 	01</a:t>
            </a:r>
            <a:endParaRPr lang="pt-BR" dirty="0"/>
          </a:p>
          <a:p>
            <a:r>
              <a:rPr lang="pt-BR" dirty="0"/>
              <a:t>Trabalhadores Autônomos: 				00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>
            <a:normAutofit fontScale="90000"/>
          </a:bodyPr>
          <a:lstStyle/>
          <a:p>
            <a:r>
              <a:rPr lang="pt-BR" sz="4000" b="1" dirty="0"/>
              <a:t>Origem dos recursos - 2024</a:t>
            </a:r>
            <a:endParaRPr lang="pt-BR" sz="4000" dirty="0"/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D9FE0DC3-EC48-0129-F263-9C1D4833DA0D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299801824"/>
              </p:ext>
            </p:extLst>
          </p:nvPr>
        </p:nvGraphicFramePr>
        <p:xfrm>
          <a:off x="457200" y="1600200"/>
          <a:ext cx="74676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0864">
                  <a:extLst>
                    <a:ext uri="{9D8B030D-6E8A-4147-A177-3AD203B41FA5}">
                      <a16:colId xmlns:a16="http://schemas.microsoft.com/office/drawing/2014/main" val="103650062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253777846"/>
                    </a:ext>
                  </a:extLst>
                </a:gridCol>
                <a:gridCol w="976536">
                  <a:extLst>
                    <a:ext uri="{9D8B030D-6E8A-4147-A177-3AD203B41FA5}">
                      <a16:colId xmlns:a16="http://schemas.microsoft.com/office/drawing/2014/main" val="1576337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RUBRICA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%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05965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Doações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94.048,61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8403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Multas Poder Judiciário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249,71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62859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Pensões P.N.E.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225.830,00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39,4%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06768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Bazar e eventos de captação recursos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28.651,09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6714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Bazar/Rifas Assoc. Mães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42.558,09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17421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Outras Receitas/ Financ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29.345,48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31337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Contrat. Munic. Itaiópolis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72.149,04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89532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Contrat. Munic. Fraiburgo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29.661,72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3846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Contrat. Munic. Ponte Alta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28.270,30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55682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Amigos do Lar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21.710,00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34734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 das Receitas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572.474,04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4947989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A22FE-36CF-401B-79A8-908FE48F9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6AC30F-B34F-DCCA-93CB-6A8E4A60C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>
            <a:normAutofit fontScale="90000"/>
          </a:bodyPr>
          <a:lstStyle/>
          <a:p>
            <a:r>
              <a:rPr lang="pt-BR" sz="4000" b="1" dirty="0"/>
              <a:t>aplicação dos recursos - 2024</a:t>
            </a:r>
            <a:endParaRPr lang="pt-BR" sz="4000" dirty="0"/>
          </a:p>
        </p:txBody>
      </p:sp>
      <p:graphicFrame>
        <p:nvGraphicFramePr>
          <p:cNvPr id="10" name="Espaço Reservado para Conteúdo 9">
            <a:extLst>
              <a:ext uri="{FF2B5EF4-FFF2-40B4-BE49-F238E27FC236}">
                <a16:creationId xmlns:a16="http://schemas.microsoft.com/office/drawing/2014/main" id="{35120B92-5BCE-3841-5E54-60C6D0B34087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543625467"/>
              </p:ext>
            </p:extLst>
          </p:nvPr>
        </p:nvGraphicFramePr>
        <p:xfrm>
          <a:off x="457200" y="1600200"/>
          <a:ext cx="746760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8696">
                  <a:extLst>
                    <a:ext uri="{9D8B030D-6E8A-4147-A177-3AD203B41FA5}">
                      <a16:colId xmlns:a16="http://schemas.microsoft.com/office/drawing/2014/main" val="1035065075"/>
                    </a:ext>
                  </a:extLst>
                </a:gridCol>
                <a:gridCol w="1799704">
                  <a:extLst>
                    <a:ext uri="{9D8B030D-6E8A-4147-A177-3AD203B41FA5}">
                      <a16:colId xmlns:a16="http://schemas.microsoft.com/office/drawing/2014/main" val="766225072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3088790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DESPESAS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%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51351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Energia Elétrica/Água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6.956,42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23387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Telefone/ Internet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2.485,68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71930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Alimentação/Limpeza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38.095,61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74797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Medicamentos/material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31.014,87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43047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Gás de Cozinha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6.300,00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38835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Combustível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6.342,88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16858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Material Escritório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272,15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09682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Manutenção Veículos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9.152,16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27695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Manutenção Mov e Equip.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1.114,05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95293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Despesas Bancárias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2.534,30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4410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Segurança Patrimonial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1.200,00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41978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Custo com pessoal e encargos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409.507,44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00075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3046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2A02C-A196-2A96-10EE-59B6A2D17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CD95DC-BD8D-0F7A-F33F-F2CCE2DAA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>
            <a:normAutofit fontScale="90000"/>
          </a:bodyPr>
          <a:lstStyle/>
          <a:p>
            <a:r>
              <a:rPr lang="pt-BR" sz="4000" b="1" dirty="0"/>
              <a:t>aplicação dos recursos - 2024</a:t>
            </a:r>
            <a:endParaRPr lang="pt-BR" sz="4000" dirty="0"/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1527E13A-21BC-1450-3974-D91FDAF9609D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128085874"/>
              </p:ext>
            </p:extLst>
          </p:nvPr>
        </p:nvGraphicFramePr>
        <p:xfrm>
          <a:off x="457200" y="1600200"/>
          <a:ext cx="746760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0704">
                  <a:extLst>
                    <a:ext uri="{9D8B030D-6E8A-4147-A177-3AD203B41FA5}">
                      <a16:colId xmlns:a16="http://schemas.microsoft.com/office/drawing/2014/main" val="1898885215"/>
                    </a:ext>
                  </a:extLst>
                </a:gridCol>
                <a:gridCol w="1727696">
                  <a:extLst>
                    <a:ext uri="{9D8B030D-6E8A-4147-A177-3AD203B41FA5}">
                      <a16:colId xmlns:a16="http://schemas.microsoft.com/office/drawing/2014/main" val="3815357120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1857538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DESPESAS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%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88404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Fisioterapia Moradores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14.820,00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5212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Desp. Correio/Cert. Dig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391,55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97878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Juros e Multas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99,34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12745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Honorários Contabilidade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6.061,80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90380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Manut. Prédio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2.725,21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734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Impostos e Taxas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883,66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98534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Outras Despesas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999,90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06239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Sub-total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540.957,02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61382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INVESTIMENTOS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23145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Compra de Equip/Utensílios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4.574,70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66490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Outros/Obras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22.487,48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31353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568.019,20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7181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66982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lcão Envidraçado">
  <a:themeElements>
    <a:clrScheme name="Balcão Envidraçado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Balcão Envidraçado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alcão Envidraçad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250</TotalTime>
  <Words>881</Words>
  <Application>Microsoft Office PowerPoint</Application>
  <PresentationFormat>Apresentação na tela (4:3)</PresentationFormat>
  <Paragraphs>167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Arial</vt:lpstr>
      <vt:lpstr>Century Schoolbook</vt:lpstr>
      <vt:lpstr>Wingdings</vt:lpstr>
      <vt:lpstr>Wingdings 2</vt:lpstr>
      <vt:lpstr>Balcão Envidraçado</vt:lpstr>
      <vt:lpstr>LAR NOSSA SENHORA DA ANUNCIAÇÃO</vt:lpstr>
      <vt:lpstr>LAR NOSSA SENHORA DA ANUNCIAÇÃO 40 ANOS DE ATUAÇÃO</vt:lpstr>
      <vt:lpstr>LAR NOSSA SENHORA DA ANUNCIAÇÃO 40 ANOS DE ATUAÇÃO</vt:lpstr>
      <vt:lpstr>LAR NOSSA SENHORA DA ANUNCIAÇÃO 40 ANOS DE ATUAÇÃO</vt:lpstr>
      <vt:lpstr>Documentos e Títulos </vt:lpstr>
      <vt:lpstr>PÚBLICO ALVO </vt:lpstr>
      <vt:lpstr>Atividades da Entidade</vt:lpstr>
      <vt:lpstr>Recursos Humanos </vt:lpstr>
      <vt:lpstr>Origem dos recursos - 2024</vt:lpstr>
      <vt:lpstr>aplicação dos recursos - 2024</vt:lpstr>
      <vt:lpstr>aplicação dos recursos - 2024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LAR NOSSA SENHORA DA ANUNCIAÇÃO</dc:title>
  <dc:creator>Nascimento</dc:creator>
  <cp:lastModifiedBy>Giovane Maiorki</cp:lastModifiedBy>
  <cp:revision>20</cp:revision>
  <dcterms:created xsi:type="dcterms:W3CDTF">2014-10-01T00:16:03Z</dcterms:created>
  <dcterms:modified xsi:type="dcterms:W3CDTF">2025-07-26T12:09:19Z</dcterms:modified>
</cp:coreProperties>
</file>