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6" r:id="rId4"/>
    <p:sldId id="267" r:id="rId5"/>
    <p:sldId id="268" r:id="rId6"/>
    <p:sldId id="257" r:id="rId7"/>
    <p:sldId id="259" r:id="rId8"/>
    <p:sldId id="260" r:id="rId9"/>
    <p:sldId id="261" r:id="rId10"/>
    <p:sldId id="258" r:id="rId11"/>
    <p:sldId id="262" r:id="rId12"/>
    <p:sldId id="263" r:id="rId13"/>
    <p:sldId id="264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92B69FB-80E5-4554-8B46-196AEC95D829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10" name="Retângu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ângu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ector reto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ector reto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92B69FB-80E5-4554-8B46-196AEC95D829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92B69FB-80E5-4554-8B46-196AEC95D829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9" name="Retângu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ector reto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ângu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B69FB-80E5-4554-8B46-196AEC95D829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B69FB-80E5-4554-8B46-196AEC95D829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92B69FB-80E5-4554-8B46-196AEC95D829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B69FB-80E5-4554-8B46-196AEC95D829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92B69FB-80E5-4554-8B46-196AEC95D829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t-BR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ço Reservado para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92B69FB-80E5-4554-8B46-196AEC95D829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B69FB-80E5-4554-8B46-196AEC95D829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B69FB-80E5-4554-8B46-196AEC95D829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92B69FB-80E5-4554-8B46-196AEC95D829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dministracao@lnsa.org.br" TargetMode="External"/><Relationship Id="rId2" Type="http://schemas.openxmlformats.org/officeDocument/2006/relationships/hyperlink" Target="http://www.lnsa.org.b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alto.gov.br/ccivil_03/LEIS/L9790.htm#art3" TargetMode="External"/><Relationship Id="rId2" Type="http://schemas.openxmlformats.org/officeDocument/2006/relationships/hyperlink" Target="http://www.planalto.gov.br/ccivil_03/_Ato2011-2014/2014/Lei/L13019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lanalto.gov.br/ccivil_03/_Ato2015-2018/2015/Lei/L13204.htm#art3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nsa.org.br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LAR NOSSA SENHORA DA ANUNCIAÇÃO</a:t>
            </a:r>
          </a:p>
        </p:txBody>
      </p:sp>
      <p:sp>
        <p:nvSpPr>
          <p:cNvPr id="3" name="Subtítulo 2"/>
          <p:cNvSpPr>
            <a:spLocks noGrp="1"/>
          </p:cNvSpPr>
          <p:nvPr>
            <p:ph sz="quarter" idx="1"/>
          </p:nvPr>
        </p:nvSpPr>
        <p:spPr>
          <a:xfrm>
            <a:off x="457200" y="5589240"/>
            <a:ext cx="7467600" cy="884712"/>
          </a:xfrm>
        </p:spPr>
        <p:txBody>
          <a:bodyPr>
            <a:normAutofit lnSpcReduction="10000"/>
          </a:bodyPr>
          <a:lstStyle/>
          <a:p>
            <a:r>
              <a:rPr lang="pt-BR" dirty="0">
                <a:hlinkClick r:id="rId2"/>
              </a:rPr>
              <a:t>www.lnsa.org.br</a:t>
            </a:r>
            <a:endParaRPr lang="pt-BR" dirty="0"/>
          </a:p>
          <a:p>
            <a:r>
              <a:rPr lang="pt-BR" dirty="0">
                <a:hlinkClick r:id="rId3"/>
              </a:rPr>
              <a:t>administracao@lnsa.org.br</a:t>
            </a:r>
            <a:r>
              <a:rPr lang="pt-BR" dirty="0"/>
              <a:t> </a:t>
            </a:r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6162ADC-8089-47A5-839B-7C4E00693D1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132" y="1949450"/>
            <a:ext cx="3467735" cy="295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Doações de pessoas jurídicas dedutíveis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/>
          </a:bodyPr>
          <a:lstStyle/>
          <a:p>
            <a:r>
              <a:rPr lang="pt-BR" dirty="0"/>
              <a:t>Um dos únicos incentivos fiscais que restou na legislação brasileira para as atividades do terceiro setor foi o da </a:t>
            </a:r>
            <a:r>
              <a:rPr lang="pt-BR" i="1" dirty="0"/>
              <a:t>lei 9.249/95</a:t>
            </a:r>
            <a:r>
              <a:rPr lang="pt-BR" dirty="0"/>
              <a:t>. </a:t>
            </a:r>
          </a:p>
          <a:p>
            <a:r>
              <a:rPr lang="pt-BR" dirty="0"/>
              <a:t>Nela se prevê que a doação de uma pessoa jurídica a uma entidade que seja reconhecida como de Utilidade Pública poderá ser abatida do lucro operacional. </a:t>
            </a:r>
          </a:p>
          <a:p>
            <a:r>
              <a:rPr lang="pt-BR" dirty="0"/>
              <a:t>O lucro operacional é uma medida de valor obtida após a consideração de certas rubricas contábeis. Trata-se de um momento pouco anterior à base final de cálculo do Imposto de Renda da Pessoa Jurídica.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180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Doações de pessoas jurídicas dedutíveis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/>
          </a:bodyPr>
          <a:lstStyle/>
          <a:p>
            <a:r>
              <a:rPr lang="pt-BR" dirty="0"/>
              <a:t>Art. 13. Para efeito de apuração do lucro real e da base de cálculo da contribuição social sobre o lucro líquido, são vedadas as seguintes deduções, independentemente do disposto no art. 47 da Lei nº 4.506, de 30 de novembro de 1964: </a:t>
            </a:r>
          </a:p>
          <a:p>
            <a:r>
              <a:rPr lang="pt-BR" dirty="0"/>
              <a:t>§ 2º Poderão ser deduzidas as seguintes doações:</a:t>
            </a:r>
          </a:p>
          <a:p>
            <a:r>
              <a:rPr lang="pt-BR" dirty="0"/>
              <a:t>III - as doações, até o limite de dois por cento do lucro operacional da pessoa jurídica, antes de computada a sua dedução, efetuadas a entidades civis, legalmente constituídas no Brasil, sem fins lucrativos, que prestem serviços gratuitos em benefício de empregados da pessoa jurídica doadora, e respectivos dependentes, ou em benefício da comunidade onde atuem, observadas as seguintes regras: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53285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Doações de pessoas jurídicas dedutíveis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a) as doações, quando em dinheiro, serão feitas mediante crédito em conta corrente bancária diretamente em nome da entidade beneficiária; </a:t>
            </a:r>
            <a:br>
              <a:rPr lang="pt-BR" dirty="0"/>
            </a:br>
            <a:br>
              <a:rPr lang="pt-BR" dirty="0"/>
            </a:br>
            <a:r>
              <a:rPr lang="pt-BR" dirty="0"/>
              <a:t>b) a pessoa jurídica doadora manterá em arquivo, à disposição da fiscalização, declaração, segundo modelo aprovado pela Secretaria da Receita Federal, fornecida pela entidade beneficiária, em que esta se compromete a aplicar integralmente os recursos recebidos na realização de seus objetivos sociais, com identificação da pessoa física responsável pelo seu cumprimento, e a não distribuir lucros, bonificações ou vantagens a dirigentes, mantenedores ou associados, sob nenhuma forma ou pretexto; </a:t>
            </a:r>
          </a:p>
          <a:p>
            <a:r>
              <a:rPr lang="pt-BR" dirty="0"/>
              <a:t>c) a entidade beneficiária deverá ser organização da sociedade civil, conforme a </a:t>
            </a:r>
            <a:r>
              <a:rPr lang="pt-BR" dirty="0">
                <a:hlinkClick r:id="rId2"/>
              </a:rPr>
              <a:t>Lei n</a:t>
            </a:r>
            <a:r>
              <a:rPr lang="pt-BR" u="sng" baseline="30000" dirty="0">
                <a:hlinkClick r:id="rId2"/>
              </a:rPr>
              <a:t>o</a:t>
            </a:r>
            <a:r>
              <a:rPr lang="pt-BR" dirty="0">
                <a:hlinkClick r:id="rId2"/>
              </a:rPr>
              <a:t> 13.019, de 31 de julho de 2014</a:t>
            </a:r>
            <a:r>
              <a:rPr lang="pt-BR" dirty="0"/>
              <a:t>, desde que cumpridos os requisitos previstos nos</a:t>
            </a:r>
            <a:r>
              <a:rPr lang="pt-BR" dirty="0">
                <a:hlinkClick r:id="rId3"/>
              </a:rPr>
              <a:t> </a:t>
            </a:r>
            <a:r>
              <a:rPr lang="pt-BR" dirty="0" err="1">
                <a:hlinkClick r:id="rId3"/>
              </a:rPr>
              <a:t>arts</a:t>
            </a:r>
            <a:r>
              <a:rPr lang="pt-BR" dirty="0">
                <a:hlinkClick r:id="rId3"/>
              </a:rPr>
              <a:t>. 3</a:t>
            </a:r>
            <a:r>
              <a:rPr lang="pt-BR" u="sng" baseline="30000" dirty="0">
                <a:hlinkClick r:id="rId3"/>
              </a:rPr>
              <a:t>o</a:t>
            </a:r>
            <a:r>
              <a:rPr lang="pt-BR" dirty="0">
                <a:hlinkClick r:id="rId3"/>
              </a:rPr>
              <a:t> e 16 da Lei n</a:t>
            </a:r>
            <a:r>
              <a:rPr lang="pt-BR" u="sng" baseline="30000" dirty="0">
                <a:hlinkClick r:id="rId3"/>
              </a:rPr>
              <a:t>o</a:t>
            </a:r>
            <a:r>
              <a:rPr lang="pt-BR" dirty="0">
                <a:hlinkClick r:id="rId3"/>
              </a:rPr>
              <a:t> 9.790, de 23 de março de 1999</a:t>
            </a:r>
            <a:r>
              <a:rPr lang="pt-BR" dirty="0"/>
              <a:t>, independentemente de certificação.                </a:t>
            </a:r>
            <a:r>
              <a:rPr lang="pt-BR" dirty="0">
                <a:hlinkClick r:id="rId4"/>
              </a:rPr>
              <a:t>(Redação dada pela Lei nº 13.204, de 2015)</a:t>
            </a:r>
            <a:r>
              <a:rPr lang="pt-BR" dirty="0"/>
              <a:t>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7637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Doações de pessoas jurídicas dedutíveis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/>
          </a:bodyPr>
          <a:lstStyle/>
          <a:p>
            <a:r>
              <a:rPr lang="pt-BR" dirty="0"/>
              <a:t>Em resumo, a lei 9.249/95 concedeu às pessoas jurídicas que declaram pelo lucro real a possibilidade de destinar doações a instituições e considerar como empresas operacional para fins de apuração do Imposto de Renda. </a:t>
            </a:r>
          </a:p>
          <a:p>
            <a:r>
              <a:rPr lang="pt-BR" dirty="0"/>
              <a:t>Esta doação além de dedutível do Imposto de Renda, representa a possibilidade de mantermos o nosso trabalho em prol da Pessoa Portadora de Deficiência.</a:t>
            </a:r>
          </a:p>
          <a:p>
            <a:r>
              <a:rPr lang="pt-BR" dirty="0"/>
              <a:t>Ajude-nos a ajudar quem precisa, seja mais uma empresa a fazer parte desta família.</a:t>
            </a:r>
          </a:p>
          <a:p>
            <a:r>
              <a:rPr lang="pt-BR" dirty="0"/>
              <a:t>Visite o nosso Site: </a:t>
            </a:r>
            <a:r>
              <a:rPr lang="pt-BR" dirty="0">
                <a:hlinkClick r:id="rId2"/>
              </a:rPr>
              <a:t>www.lnsa.org.br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2386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Documentos e Títulos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 fontScale="77500" lnSpcReduction="20000"/>
          </a:bodyPr>
          <a:lstStyle/>
          <a:p>
            <a:r>
              <a:rPr lang="pt-BR" dirty="0"/>
              <a:t>Título da Utilidade Pública Federal (Lei nº 91/35): </a:t>
            </a:r>
          </a:p>
          <a:p>
            <a:r>
              <a:rPr lang="pt-BR" b="1" dirty="0"/>
              <a:t>Processo nº 08000.005258/2001-01 - DOU de 24/07/2001</a:t>
            </a:r>
            <a:endParaRPr lang="pt-BR" dirty="0"/>
          </a:p>
          <a:p>
            <a:r>
              <a:rPr lang="pt-BR" dirty="0"/>
              <a:t>- Atestado de Registro de Entidade Beneficente de Assistência Social(Lei nº8.742/93): </a:t>
            </a:r>
          </a:p>
          <a:p>
            <a:r>
              <a:rPr lang="pt-BR" b="1" dirty="0"/>
              <a:t>Resolução nº 122 de 20/05/1999- DOU de 21/05/1999</a:t>
            </a:r>
            <a:endParaRPr lang="pt-BR" dirty="0"/>
          </a:p>
          <a:p>
            <a:r>
              <a:rPr lang="pt-BR" dirty="0"/>
              <a:t>- Certificado de Entidade Beneficente de Assistência Social(Lei nº8.742/93):</a:t>
            </a:r>
          </a:p>
          <a:p>
            <a:r>
              <a:rPr lang="pt-BR" b="1" dirty="0"/>
              <a:t>Portaria SNAS/MDS nº 142/2012 – DOU de 14/11/2013</a:t>
            </a:r>
            <a:endParaRPr lang="pt-BR" dirty="0"/>
          </a:p>
          <a:p>
            <a:r>
              <a:rPr lang="pt-BR" dirty="0"/>
              <a:t>- Isenção de Contribuições Sociais – INSS</a:t>
            </a:r>
          </a:p>
          <a:p>
            <a:r>
              <a:rPr lang="pt-BR" b="1" dirty="0"/>
              <a:t>Ato Declaratório nº 35355.000218/2002-07</a:t>
            </a:r>
            <a:endParaRPr lang="pt-BR" dirty="0"/>
          </a:p>
          <a:p>
            <a:r>
              <a:rPr lang="pt-BR" dirty="0"/>
              <a:t>- Título de Utilidade Pública Estadual: </a:t>
            </a:r>
          </a:p>
          <a:p>
            <a:r>
              <a:rPr lang="pt-BR" b="1" dirty="0"/>
              <a:t>Lei nº 10.401 de 29/04/1997</a:t>
            </a:r>
            <a:endParaRPr lang="pt-BR" dirty="0"/>
          </a:p>
          <a:p>
            <a:r>
              <a:rPr lang="pt-BR" dirty="0"/>
              <a:t>- Título de Utilidade Pública Municipal: </a:t>
            </a:r>
          </a:p>
          <a:p>
            <a:r>
              <a:rPr lang="pt-BR" b="1" dirty="0"/>
              <a:t>Lei nº 1.714 de 12/06/1991</a:t>
            </a:r>
            <a:endParaRPr lang="pt-BR" dirty="0"/>
          </a:p>
          <a:p>
            <a:r>
              <a:rPr lang="pt-BR" dirty="0"/>
              <a:t>- Registro no Conselho Municipal de Assistência Social:</a:t>
            </a:r>
          </a:p>
          <a:p>
            <a:r>
              <a:rPr lang="pt-BR" b="1" dirty="0"/>
              <a:t>Inscrição nº 003/1998</a:t>
            </a:r>
            <a:endParaRPr lang="pt-BR" dirty="0"/>
          </a:p>
          <a:p>
            <a:r>
              <a:rPr lang="pt-BR" dirty="0"/>
              <a:t>- Registro no Conselho Municipal dos Direitos da Criança e do Adolescente:</a:t>
            </a:r>
          </a:p>
          <a:p>
            <a:r>
              <a:rPr lang="pt-BR" b="1" dirty="0"/>
              <a:t>Inscrição nº 008</a:t>
            </a:r>
            <a:endParaRPr lang="pt-BR" dirty="0"/>
          </a:p>
          <a:p>
            <a:endParaRPr 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Atividades da Entidade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Atividades Culturais, Artísticas e </a:t>
            </a:r>
            <a:r>
              <a:rPr lang="pt-BR" dirty="0" err="1"/>
              <a:t>Laborativas</a:t>
            </a:r>
            <a:endParaRPr lang="pt-BR" dirty="0"/>
          </a:p>
          <a:p>
            <a:pPr lvl="0"/>
            <a:r>
              <a:rPr lang="pt-BR" dirty="0"/>
              <a:t>Atividades Recreativas</a:t>
            </a:r>
          </a:p>
          <a:p>
            <a:pPr lvl="0"/>
            <a:r>
              <a:rPr lang="pt-BR" dirty="0"/>
              <a:t>Atividades Sociais</a:t>
            </a:r>
          </a:p>
          <a:p>
            <a:pPr lvl="0"/>
            <a:r>
              <a:rPr lang="pt-BR" dirty="0"/>
              <a:t>Serviços oferecidos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PÚBLICO ALVO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Atendimento a pessoas com deficiência em regime de abrigo, devido ao fato de se encontrarem em situação de risco pessoal e social.</a:t>
            </a:r>
          </a:p>
          <a:p>
            <a:r>
              <a:rPr lang="pt-BR" dirty="0"/>
              <a:t>A capacidade de atendimento da Instituição é de 15 pessoas em período integral e de até 20 pessoas em período diurno, atualmente estão sendo atendidas 15 pessoas em período integral.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Recursos Humanos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3629000"/>
          </a:xfrm>
        </p:spPr>
        <p:txBody>
          <a:bodyPr>
            <a:normAutofit fontScale="85000" lnSpcReduction="10000"/>
          </a:bodyPr>
          <a:lstStyle/>
          <a:p>
            <a:r>
              <a:rPr lang="pt-BR" dirty="0"/>
              <a:t>Funcionários: 					14</a:t>
            </a:r>
          </a:p>
          <a:p>
            <a:r>
              <a:rPr lang="pt-BR" dirty="0"/>
              <a:t>Estagiários Remunerados:</a:t>
            </a:r>
            <a:r>
              <a:rPr lang="pt-BR" b="1" dirty="0"/>
              <a:t> 		</a:t>
            </a:r>
            <a:r>
              <a:rPr lang="pt-BR" dirty="0"/>
              <a:t>		00</a:t>
            </a:r>
          </a:p>
          <a:p>
            <a:r>
              <a:rPr lang="pt-BR" dirty="0"/>
              <a:t>OSCIP - Diretores Remunerados: 			00</a:t>
            </a:r>
          </a:p>
          <a:p>
            <a:r>
              <a:rPr lang="pt-BR" b="1" dirty="0"/>
              <a:t>Total de Pessoal Ocupado Assalariado: 		14</a:t>
            </a:r>
            <a:endParaRPr lang="pt-BR" dirty="0"/>
          </a:p>
          <a:p>
            <a:r>
              <a:rPr lang="pt-BR" dirty="0"/>
              <a:t>Voluntários Permanentes: 				01</a:t>
            </a:r>
          </a:p>
          <a:p>
            <a:r>
              <a:rPr lang="pt-BR" dirty="0"/>
              <a:t>Voluntários Eventuais: 				00</a:t>
            </a:r>
          </a:p>
          <a:p>
            <a:r>
              <a:rPr lang="pt-BR" dirty="0"/>
              <a:t>Estagiários Não Remunerados: 			00</a:t>
            </a:r>
          </a:p>
          <a:p>
            <a:r>
              <a:rPr lang="pt-BR" b="1" dirty="0"/>
              <a:t>Total de Pessoal Ocupado Não Remunerado: 	01</a:t>
            </a:r>
            <a:endParaRPr lang="pt-BR" dirty="0"/>
          </a:p>
          <a:p>
            <a:r>
              <a:rPr lang="pt-BR" dirty="0"/>
              <a:t>Trabalhadores Autônomos: 				00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 fontScale="90000"/>
          </a:bodyPr>
          <a:lstStyle/>
          <a:p>
            <a:r>
              <a:rPr lang="pt-BR" sz="4000" b="1" dirty="0"/>
              <a:t>Origem dos recursos - 2019</a:t>
            </a:r>
            <a:endParaRPr lang="pt-BR" sz="4000" dirty="0"/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id="{218317F0-FFCF-444D-B252-9C86CB501AD5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14669727"/>
              </p:ext>
            </p:extLst>
          </p:nvPr>
        </p:nvGraphicFramePr>
        <p:xfrm>
          <a:off x="457200" y="1600200"/>
          <a:ext cx="7467600" cy="3901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4880">
                  <a:extLst>
                    <a:ext uri="{9D8B030D-6E8A-4147-A177-3AD203B41FA5}">
                      <a16:colId xmlns:a16="http://schemas.microsoft.com/office/drawing/2014/main" val="291138872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559448446"/>
                    </a:ext>
                  </a:extLst>
                </a:gridCol>
                <a:gridCol w="976536">
                  <a:extLst>
                    <a:ext uri="{9D8B030D-6E8A-4147-A177-3AD203B41FA5}">
                      <a16:colId xmlns:a16="http://schemas.microsoft.com/office/drawing/2014/main" val="3895180048"/>
                    </a:ext>
                  </a:extLst>
                </a:gridCol>
              </a:tblGrid>
              <a:tr h="767472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RUBRICA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R$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err="1"/>
                        <a:t>Partic</a:t>
                      </a:r>
                      <a:r>
                        <a:rPr lang="pt-BR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76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Amparo Social ao Portador de Deficiência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/>
                        <a:t>170.018,00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31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Convênio com Prefeituras de Outros Municípios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/>
                        <a:t>100.062,62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76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Doação Campanha Amigos do 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/>
                        <a:t>60.130,00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42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Receita de Doações Pessoas Físicas e Jurídicas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/>
                        <a:t>143.904,03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226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Receitas de Promoções e Eventos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/>
                        <a:t>86.265,92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186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07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Total das Receitas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/>
                        <a:t>560.380,55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82553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Balanço Patrimonial – 31/12/2019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229600" cy="4968552"/>
          </a:xfrm>
        </p:spPr>
        <p:txBody>
          <a:bodyPr>
            <a:noAutofit/>
          </a:bodyPr>
          <a:lstStyle/>
          <a:p>
            <a:r>
              <a:rPr lang="pt-BR" sz="1600" b="1" dirty="0"/>
              <a:t>ATIVO (R$)</a:t>
            </a:r>
            <a:endParaRPr lang="pt-BR" sz="1600" dirty="0"/>
          </a:p>
          <a:p>
            <a:r>
              <a:rPr lang="pt-BR" sz="1600" b="1" dirty="0"/>
              <a:t>Ativo Circulante</a:t>
            </a:r>
            <a:endParaRPr lang="pt-BR" sz="1600" dirty="0"/>
          </a:p>
          <a:p>
            <a:r>
              <a:rPr lang="pt-BR" sz="1600" b="1" dirty="0"/>
              <a:t>Disponível				 		 </a:t>
            </a:r>
            <a:r>
              <a:rPr lang="pt-BR" sz="1600" dirty="0"/>
              <a:t>74.105,180</a:t>
            </a:r>
          </a:p>
          <a:p>
            <a:r>
              <a:rPr lang="pt-BR" sz="1600" b="1" dirty="0"/>
              <a:t>Adiantamento a empregados 				         </a:t>
            </a:r>
            <a:r>
              <a:rPr lang="pt-BR" sz="1600" dirty="0"/>
              <a:t>26,80</a:t>
            </a:r>
          </a:p>
          <a:p>
            <a:r>
              <a:rPr lang="pt-BR" sz="1600" b="1" dirty="0"/>
              <a:t>(-) Provisão para devedores duvidosos 			           </a:t>
            </a:r>
            <a:r>
              <a:rPr lang="pt-BR" sz="1600" dirty="0"/>
              <a:t>0,00</a:t>
            </a:r>
          </a:p>
          <a:p>
            <a:r>
              <a:rPr lang="pt-BR" sz="1600" b="1" dirty="0"/>
              <a:t>TOTAL ATIVO CIRCULANTE 				   </a:t>
            </a:r>
            <a:r>
              <a:rPr lang="pt-BR" sz="1600" dirty="0"/>
              <a:t>74.131,98</a:t>
            </a:r>
          </a:p>
          <a:p>
            <a:r>
              <a:rPr lang="pt-BR" sz="1600" b="1" dirty="0"/>
              <a:t> </a:t>
            </a:r>
            <a:endParaRPr lang="pt-BR" sz="1600" dirty="0"/>
          </a:p>
          <a:p>
            <a:r>
              <a:rPr lang="pt-BR" sz="1600" b="1" dirty="0"/>
              <a:t>Ativo não Circulante </a:t>
            </a:r>
            <a:endParaRPr lang="pt-BR" sz="1600" dirty="0"/>
          </a:p>
          <a:p>
            <a:r>
              <a:rPr lang="pt-BR" sz="1600" b="1" dirty="0"/>
              <a:t>Investimentos						</a:t>
            </a:r>
            <a:r>
              <a:rPr lang="pt-BR" sz="1600" dirty="0"/>
              <a:t>    1.373,61</a:t>
            </a:r>
          </a:p>
          <a:p>
            <a:r>
              <a:rPr lang="pt-BR" sz="1600" b="1" dirty="0"/>
              <a:t>Ativo Imobilizado 					</a:t>
            </a:r>
            <a:r>
              <a:rPr lang="pt-BR" sz="1600" dirty="0"/>
              <a:t>437.740,17</a:t>
            </a:r>
          </a:p>
          <a:p>
            <a:r>
              <a:rPr lang="pt-BR" sz="1600" b="1" dirty="0"/>
              <a:t>(-) Depreciação/ amortização acumulada  	</a:t>
            </a:r>
            <a:r>
              <a:rPr lang="pt-BR" sz="1600" dirty="0"/>
              <a:t>	(97.798,95)</a:t>
            </a:r>
          </a:p>
          <a:p>
            <a:r>
              <a:rPr lang="pt-BR" sz="1600" b="1" dirty="0"/>
              <a:t>TOTAL ATIVO NÃO CIRCULANTE 			 </a:t>
            </a:r>
            <a:r>
              <a:rPr lang="pt-BR" sz="1600" dirty="0"/>
              <a:t>341.314,83</a:t>
            </a:r>
          </a:p>
          <a:p>
            <a:r>
              <a:rPr lang="pt-BR" sz="1600" b="1" dirty="0"/>
              <a:t>TOTAL ATIVO						415.446,81</a:t>
            </a:r>
          </a:p>
          <a:p>
            <a:endParaRPr lang="pt-BR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pt-BR" b="1" dirty="0"/>
            </a:br>
            <a:r>
              <a:rPr lang="pt-BR" b="1" dirty="0"/>
              <a:t>Balanço Patrimonial – 31/12/2019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sz="1600" b="1" dirty="0"/>
              <a:t>PASSIVO (R$)</a:t>
            </a:r>
          </a:p>
          <a:p>
            <a:endParaRPr lang="pt-BR" sz="1600" dirty="0"/>
          </a:p>
          <a:p>
            <a:r>
              <a:rPr lang="pt-BR" sz="1600" b="1" dirty="0"/>
              <a:t>Passivo Circulante</a:t>
            </a:r>
          </a:p>
          <a:p>
            <a:r>
              <a:rPr lang="pt-BR" sz="1600" b="1" dirty="0"/>
              <a:t>Empréstimos e Financiamentos			      </a:t>
            </a:r>
            <a:r>
              <a:rPr lang="pt-BR" sz="1600" dirty="0"/>
              <a:t>53.477,59</a:t>
            </a:r>
          </a:p>
          <a:p>
            <a:r>
              <a:rPr lang="pt-BR" sz="1600" b="1" dirty="0"/>
              <a:t>Fornecedores 				                 </a:t>
            </a:r>
            <a:r>
              <a:rPr lang="pt-BR" sz="1600" dirty="0"/>
              <a:t>        1.766,20</a:t>
            </a:r>
          </a:p>
          <a:p>
            <a:r>
              <a:rPr lang="pt-BR" sz="1600" b="1" dirty="0"/>
              <a:t>Obrigações Trabalhistas 	e Sociais			        </a:t>
            </a:r>
            <a:r>
              <a:rPr lang="pt-BR" sz="1600" dirty="0"/>
              <a:t>1.562,51</a:t>
            </a:r>
          </a:p>
          <a:p>
            <a:r>
              <a:rPr lang="pt-BR" sz="1600" b="1" dirty="0"/>
              <a:t>Outras Obrigações 			</a:t>
            </a:r>
            <a:r>
              <a:rPr lang="pt-BR" sz="1600" dirty="0"/>
              <a:t>           	        2.382,24</a:t>
            </a:r>
          </a:p>
          <a:p>
            <a:r>
              <a:rPr lang="pt-BR" sz="1600" b="1" dirty="0"/>
              <a:t>TOTAL PASSIVO CIRCULANTE 		</a:t>
            </a:r>
            <a:r>
              <a:rPr lang="pt-BR" sz="1600" dirty="0"/>
              <a:t>                       57.732,25</a:t>
            </a:r>
          </a:p>
          <a:p>
            <a:r>
              <a:rPr lang="pt-BR" sz="1600" b="1" dirty="0"/>
              <a:t> </a:t>
            </a:r>
            <a:endParaRPr lang="pt-BR" sz="1600" dirty="0"/>
          </a:p>
          <a:p>
            <a:r>
              <a:rPr lang="pt-BR" sz="1600" b="1" dirty="0"/>
              <a:t>PATRIMÔNIO  LÍQUIDO</a:t>
            </a:r>
          </a:p>
          <a:p>
            <a:endParaRPr lang="pt-BR" sz="1600" dirty="0"/>
          </a:p>
          <a:p>
            <a:r>
              <a:rPr lang="pt-BR" sz="1600" b="1" dirty="0"/>
              <a:t>Superávit/Déficit de Exercício – Período do Balanço	       </a:t>
            </a:r>
            <a:r>
              <a:rPr lang="pt-BR" sz="1600" dirty="0"/>
              <a:t>80.811,36</a:t>
            </a:r>
          </a:p>
          <a:p>
            <a:r>
              <a:rPr lang="pt-BR" sz="1600" b="1" dirty="0"/>
              <a:t>Superávit ou Déficit Acumulado 		</a:t>
            </a:r>
            <a:r>
              <a:rPr lang="pt-BR" sz="1600" dirty="0"/>
              <a:t>                       276.903,20</a:t>
            </a:r>
          </a:p>
          <a:p>
            <a:r>
              <a:rPr lang="pt-BR" sz="1600" b="1" dirty="0"/>
              <a:t>TOTAL PATRIMÔNIO LÍQUIDO			     </a:t>
            </a:r>
            <a:r>
              <a:rPr lang="pt-BR" sz="1600" dirty="0"/>
              <a:t>357.714,56</a:t>
            </a:r>
          </a:p>
          <a:p>
            <a:endParaRPr lang="pt-BR" sz="1600" dirty="0"/>
          </a:p>
          <a:p>
            <a:r>
              <a:rPr lang="pt-BR" sz="1600" b="1" dirty="0"/>
              <a:t>TOTAL PASSIVO 				     415.446,81</a:t>
            </a:r>
            <a:endParaRPr lang="pt-BR" sz="1600" dirty="0"/>
          </a:p>
          <a:p>
            <a:endParaRPr lang="pt-BR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Resultado Exercício – 2019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7931224" cy="5040560"/>
          </a:xfrm>
        </p:spPr>
        <p:txBody>
          <a:bodyPr>
            <a:normAutofit/>
          </a:bodyPr>
          <a:lstStyle/>
          <a:p>
            <a:pPr algn="ctr"/>
            <a:r>
              <a:rPr lang="pt-BR" sz="1600" b="1" dirty="0"/>
              <a:t>SUPERÁVIT / DÉFICIT (R$)</a:t>
            </a:r>
          </a:p>
          <a:p>
            <a:pPr algn="ctr"/>
            <a:endParaRPr lang="pt-BR" sz="1600" dirty="0"/>
          </a:p>
          <a:p>
            <a:pPr algn="just"/>
            <a:r>
              <a:rPr lang="pt-BR" sz="1600" b="1" dirty="0"/>
              <a:t>RECEITAS			                                          </a:t>
            </a:r>
            <a:r>
              <a:rPr lang="pt-BR" sz="1600" dirty="0"/>
              <a:t>560.380,55</a:t>
            </a:r>
          </a:p>
          <a:p>
            <a:pPr algn="just"/>
            <a:r>
              <a:rPr lang="pt-BR" sz="1600" b="1" dirty="0"/>
              <a:t>RECEITA OPERACIONAL LÍQUIDA                                   </a:t>
            </a:r>
            <a:r>
              <a:rPr lang="pt-BR" sz="1600" dirty="0"/>
              <a:t>560.388,55</a:t>
            </a:r>
          </a:p>
          <a:p>
            <a:pPr algn="just"/>
            <a:r>
              <a:rPr lang="pt-BR" sz="1600" b="1" dirty="0"/>
              <a:t>(-) Custos Dos  Serviços Prestados 	                         </a:t>
            </a:r>
            <a:r>
              <a:rPr lang="pt-BR" sz="1600" dirty="0"/>
              <a:t>(471,498,77)</a:t>
            </a:r>
          </a:p>
          <a:p>
            <a:pPr algn="just"/>
            <a:r>
              <a:rPr lang="pt-BR" sz="1600" b="1" dirty="0"/>
              <a:t>Resultados Financeiros Líquidos                                           </a:t>
            </a:r>
            <a:r>
              <a:rPr lang="pt-BR" sz="1600" dirty="0"/>
              <a:t>(1.312,47)</a:t>
            </a:r>
          </a:p>
          <a:p>
            <a:pPr algn="just"/>
            <a:endParaRPr lang="pt-BR" sz="1600" dirty="0"/>
          </a:p>
          <a:p>
            <a:pPr algn="just"/>
            <a:r>
              <a:rPr lang="pt-BR" sz="1600" b="1" dirty="0"/>
              <a:t>RESULTADO OPERACIONAL LIQUIDO                             </a:t>
            </a:r>
            <a:r>
              <a:rPr lang="pt-BR" sz="1600" dirty="0"/>
              <a:t>87.569,31</a:t>
            </a:r>
          </a:p>
          <a:p>
            <a:pPr algn="just"/>
            <a:r>
              <a:rPr lang="pt-BR" sz="1600" b="1" dirty="0"/>
              <a:t>(+) Outras  Receitas 		                                               </a:t>
            </a:r>
            <a:r>
              <a:rPr lang="pt-BR" sz="1600" dirty="0"/>
              <a:t>568,29</a:t>
            </a:r>
          </a:p>
          <a:p>
            <a:pPr algn="just"/>
            <a:endParaRPr lang="pt-BR" sz="1600" dirty="0"/>
          </a:p>
          <a:p>
            <a:pPr algn="just"/>
            <a:r>
              <a:rPr lang="pt-BR" sz="1600" b="1" dirty="0"/>
              <a:t>SUPERÁVIT LIQUIDO DO PERIODO        	            80.811,36</a:t>
            </a:r>
            <a:endParaRPr lang="pt-BR" sz="1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lcão Envidraçado">
  <a:themeElements>
    <a:clrScheme name="Balcão Envidraçado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Balcão Envidraçado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alcão Envidraçad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191</TotalTime>
  <Words>1100</Words>
  <Application>Microsoft Office PowerPoint</Application>
  <PresentationFormat>Apresentação na tela (4:3)</PresentationFormat>
  <Paragraphs>119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Century Schoolbook</vt:lpstr>
      <vt:lpstr>Wingdings</vt:lpstr>
      <vt:lpstr>Wingdings 2</vt:lpstr>
      <vt:lpstr>Balcão Envidraçado</vt:lpstr>
      <vt:lpstr>LAR NOSSA SENHORA DA ANUNCIAÇÃO</vt:lpstr>
      <vt:lpstr>Doações de pessoas jurídicas dedutíveis </vt:lpstr>
      <vt:lpstr>Doações de pessoas jurídicas dedutíveis </vt:lpstr>
      <vt:lpstr>Doações de pessoas jurídicas dedutíveis </vt:lpstr>
      <vt:lpstr>Doações de pessoas jurídicas dedutíveis </vt:lpstr>
      <vt:lpstr>Documentos e Títulos </vt:lpstr>
      <vt:lpstr>Atividades da Entidade</vt:lpstr>
      <vt:lpstr>PÚBLICO ALVO </vt:lpstr>
      <vt:lpstr>Recursos Humanos </vt:lpstr>
      <vt:lpstr>Origem dos recursos - 2019</vt:lpstr>
      <vt:lpstr>Balanço Patrimonial – 31/12/2019 </vt:lpstr>
      <vt:lpstr> Balanço Patrimonial – 31/12/2019 </vt:lpstr>
      <vt:lpstr>Resultado Exercício – 2019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 NOSSA SENHORA DA ANUNCIAÇÃO</dc:title>
  <dc:creator>Nascimento</dc:creator>
  <cp:lastModifiedBy>Giovane Maiorki</cp:lastModifiedBy>
  <cp:revision>18</cp:revision>
  <dcterms:created xsi:type="dcterms:W3CDTF">2014-10-01T00:16:03Z</dcterms:created>
  <dcterms:modified xsi:type="dcterms:W3CDTF">2020-07-09T23:49:47Z</dcterms:modified>
</cp:coreProperties>
</file>